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4EC28-81CC-41D2-B95B-867E0093BE3A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10/16/2022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1732ED-409D-4564-9AFE-E25926E7A2C0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9365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4EC28-81CC-41D2-B95B-867E0093BE3A}" type="datetimeFigureOut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10/16/2022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1732ED-409D-4564-9AFE-E25926E7A2C0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3007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4EC28-81CC-41D2-B95B-867E0093BE3A}" type="datetimeFigureOut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10/16/2022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1732ED-409D-4564-9AFE-E25926E7A2C0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7968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B31166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B31166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4EC28-81CC-41D2-B95B-867E0093BE3A}" type="datetimeFigureOut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10/16/2022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1732ED-409D-4564-9AFE-E25926E7A2C0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58164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4EC28-81CC-41D2-B95B-867E0093BE3A}" type="datetimeFigureOut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10/16/2022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1732ED-409D-4564-9AFE-E25926E7A2C0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20817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4EC28-81CC-41D2-B95B-867E0093BE3A}" type="datetimeFigureOut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10/16/2022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1732ED-409D-4564-9AFE-E25926E7A2C0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86301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4EC28-81CC-41D2-B95B-867E0093BE3A}" type="datetimeFigureOut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10/16/2022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1732ED-409D-4564-9AFE-E25926E7A2C0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43249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4EC28-81CC-41D2-B95B-867E0093BE3A}" type="datetimeFigureOut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10/16/2022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1732ED-409D-4564-9AFE-E25926E7A2C0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72023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4EC28-81CC-41D2-B95B-867E0093BE3A}" type="datetimeFigureOut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10/16/2022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1732ED-409D-4564-9AFE-E25926E7A2C0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8477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4EC28-81CC-41D2-B95B-867E0093BE3A}" type="datetimeFigureOut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10/16/2022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1732ED-409D-4564-9AFE-E25926E7A2C0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2920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4EC28-81CC-41D2-B95B-867E0093BE3A}" type="datetimeFigureOut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10/16/2022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1732ED-409D-4564-9AFE-E25926E7A2C0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1381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4EC28-81CC-41D2-B95B-867E0093BE3A}" type="datetimeFigureOut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10/16/2022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1732ED-409D-4564-9AFE-E25926E7A2C0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4181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4EC28-81CC-41D2-B95B-867E0093BE3A}" type="datetimeFigureOut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10/16/2022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1732ED-409D-4564-9AFE-E25926E7A2C0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952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4EC28-81CC-41D2-B95B-867E0093BE3A}" type="datetimeFigureOut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10/16/2022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1732ED-409D-4564-9AFE-E25926E7A2C0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0601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4EC28-81CC-41D2-B95B-867E0093BE3A}" type="datetimeFigureOut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10/16/2022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1732ED-409D-4564-9AFE-E25926E7A2C0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334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4EC28-81CC-41D2-B95B-867E0093BE3A}" type="datetimeFigureOut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10/16/2022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1732ED-409D-4564-9AFE-E25926E7A2C0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5057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4EC28-81CC-41D2-B95B-867E0093BE3A}" type="datetimeFigureOut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10/16/2022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1732ED-409D-4564-9AFE-E25926E7A2C0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2253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4EC28-81CC-41D2-B95B-867E0093BE3A}" type="datetimeFigureOut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10/16/2022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1732ED-409D-4564-9AFE-E25926E7A2C0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9851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Medical Terminology</a:t>
            </a:r>
            <a:br>
              <a:rPr lang="en-US" dirty="0" smtClean="0"/>
            </a:br>
            <a:r>
              <a:rPr lang="en-US" dirty="0" smtClean="0"/>
              <a:t>Unit 1 </a:t>
            </a:r>
            <a:br>
              <a:rPr lang="en-US" dirty="0" smtClean="0"/>
            </a:br>
            <a:r>
              <a:rPr lang="en-US" sz="4400" dirty="0" smtClean="0"/>
              <a:t>Cohen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Dr.s.Karami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1963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7268" y="2603500"/>
            <a:ext cx="8501777" cy="341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397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ADJECTIVE SUFFIXES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R="800"/>
            <a:r>
              <a:rPr lang="en-US" dirty="0">
                <a:solidFill>
                  <a:srgbClr val="000000"/>
                </a:solidFill>
                <a:latin typeface="Sabon LT Std"/>
              </a:rPr>
              <a:t>The suffixes below are all adjective endings that mean “pertaining to,” “like,” or “resembling” </a:t>
            </a:r>
            <a:r>
              <a:rPr lang="en-US" sz="1600" b="1" dirty="0" smtClean="0">
                <a:solidFill>
                  <a:srgbClr val="000000"/>
                </a:solidFill>
                <a:latin typeface="Myriad Pro"/>
              </a:rPr>
              <a:t>.</a:t>
            </a:r>
            <a:r>
              <a:rPr lang="en-US" dirty="0" smtClean="0">
                <a:solidFill>
                  <a:srgbClr val="000000"/>
                </a:solidFill>
                <a:latin typeface="Sabon LT Std"/>
              </a:rPr>
              <a:t>There </a:t>
            </a:r>
            <a:r>
              <a:rPr lang="en-US" dirty="0">
                <a:solidFill>
                  <a:srgbClr val="000000"/>
                </a:solidFill>
                <a:latin typeface="Sabon LT Std"/>
              </a:rPr>
              <a:t>are no rules for which ending to use for a given noun. Familiarity comes with practice. When necessary, tips on proper usage are given in the text. </a:t>
            </a:r>
            <a:endParaRPr lang="en-US" dirty="0" smtClean="0">
              <a:solidFill>
                <a:srgbClr val="000000"/>
              </a:solidFill>
              <a:latin typeface="Sabon LT Std"/>
            </a:endParaRPr>
          </a:p>
          <a:p>
            <a:pPr marR="800"/>
            <a:endParaRPr lang="en-US" dirty="0">
              <a:solidFill>
                <a:srgbClr val="000000"/>
              </a:solidFill>
              <a:latin typeface="Sabon LT Std"/>
            </a:endParaRPr>
          </a:p>
          <a:p>
            <a:pPr marR="2600"/>
            <a:r>
              <a:rPr lang="en-US" dirty="0">
                <a:solidFill>
                  <a:srgbClr val="000000"/>
                </a:solidFill>
                <a:latin typeface="Sabon LT Std"/>
              </a:rPr>
              <a:t>Note that for words ending with the suffix </a:t>
            </a:r>
            <a:r>
              <a:rPr lang="en-US" i="1" dirty="0">
                <a:solidFill>
                  <a:srgbClr val="000000"/>
                </a:solidFill>
                <a:latin typeface="Sabon LT Std"/>
              </a:rPr>
              <a:t>sis</a:t>
            </a:r>
            <a:r>
              <a:rPr lang="en-US" dirty="0">
                <a:solidFill>
                  <a:srgbClr val="000000"/>
                </a:solidFill>
                <a:latin typeface="Sabon LT Std"/>
              </a:rPr>
              <a:t>, the first </a:t>
            </a:r>
            <a:r>
              <a:rPr lang="en-US" i="1" dirty="0">
                <a:solidFill>
                  <a:srgbClr val="000000"/>
                </a:solidFill>
                <a:latin typeface="Sabon LT Std"/>
              </a:rPr>
              <a:t>s </a:t>
            </a:r>
            <a:r>
              <a:rPr lang="en-US" dirty="0">
                <a:solidFill>
                  <a:srgbClr val="000000"/>
                </a:solidFill>
                <a:latin typeface="Sabon LT Std"/>
              </a:rPr>
              <a:t>is changed to a </a:t>
            </a:r>
            <a:r>
              <a:rPr lang="en-US" i="1" dirty="0">
                <a:solidFill>
                  <a:srgbClr val="000000"/>
                </a:solidFill>
                <a:latin typeface="Sabon LT Std"/>
              </a:rPr>
              <a:t>t </a:t>
            </a:r>
            <a:r>
              <a:rPr lang="en-US" dirty="0">
                <a:solidFill>
                  <a:srgbClr val="000000"/>
                </a:solidFill>
                <a:latin typeface="Sabon LT Std"/>
              </a:rPr>
              <a:t>before adding </a:t>
            </a:r>
            <a:r>
              <a:rPr lang="en-US" i="1" dirty="0" err="1">
                <a:solidFill>
                  <a:srgbClr val="000000"/>
                </a:solidFill>
                <a:latin typeface="Sabon LT Std"/>
              </a:rPr>
              <a:t>ic</a:t>
            </a:r>
            <a:r>
              <a:rPr lang="en-US" i="1" dirty="0">
                <a:solidFill>
                  <a:srgbClr val="000000"/>
                </a:solidFill>
                <a:latin typeface="Sabon LT Std"/>
              </a:rPr>
              <a:t> </a:t>
            </a:r>
            <a:r>
              <a:rPr lang="en-US" dirty="0">
                <a:solidFill>
                  <a:srgbClr val="000000"/>
                </a:solidFill>
                <a:latin typeface="Sabon LT Std"/>
              </a:rPr>
              <a:t>to form the adjective, as in genetic, pertaining to genesis (origin); psychotic, pertaining to psychosis (a mental disorder); or diuretic, pertaining to diuresis (increased urination).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375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6291" y="1537855"/>
            <a:ext cx="8174181" cy="448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9435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0946" y="2479964"/>
            <a:ext cx="10584872" cy="331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1904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9819" y="1246909"/>
            <a:ext cx="9434946" cy="561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8095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Thank you for your attention.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633979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Suffixes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suffix is a word ending that modifies a root. A suffix may indicate that the word is a noun or an adjective and often determines how the definition of the word will </a:t>
            </a:r>
            <a:r>
              <a:rPr lang="en-US" dirty="0" smtClean="0"/>
              <a:t>begin.</a:t>
            </a:r>
          </a:p>
          <a:p>
            <a:endParaRPr lang="en-US" dirty="0"/>
          </a:p>
          <a:p>
            <a:r>
              <a:rPr lang="en-US" dirty="0"/>
              <a:t>For example, using the root </a:t>
            </a:r>
            <a:r>
              <a:rPr lang="en-US" dirty="0" err="1"/>
              <a:t>myel</a:t>
            </a:r>
            <a:r>
              <a:rPr lang="en-US" dirty="0"/>
              <a:t>/o, meaning “bone marrow,” the adjective ending </a:t>
            </a:r>
            <a:r>
              <a:rPr lang="en-US" dirty="0" err="1"/>
              <a:t>oid</a:t>
            </a:r>
            <a:r>
              <a:rPr lang="en-US" dirty="0"/>
              <a:t> forms the word myeloid, which means “like or pertaining to bone marrow.” The ending </a:t>
            </a:r>
            <a:r>
              <a:rPr lang="en-US" dirty="0" err="1"/>
              <a:t>oma</a:t>
            </a:r>
            <a:r>
              <a:rPr lang="en-US" dirty="0"/>
              <a:t> forms myeloma, which is a </a:t>
            </a:r>
            <a:r>
              <a:rPr lang="en-US" dirty="0" smtClean="0"/>
              <a:t>tumor </a:t>
            </a:r>
            <a:r>
              <a:rPr lang="en-US" dirty="0"/>
              <a:t>For example, using the root </a:t>
            </a:r>
            <a:r>
              <a:rPr lang="en-US" i="1" dirty="0" err="1"/>
              <a:t>myel</a:t>
            </a:r>
            <a:r>
              <a:rPr lang="en-US" dirty="0"/>
              <a:t>/</a:t>
            </a:r>
            <a:r>
              <a:rPr lang="en-US" i="1" dirty="0"/>
              <a:t>o</a:t>
            </a:r>
            <a:r>
              <a:rPr lang="en-US" dirty="0"/>
              <a:t>, meaning “bone marrow,” the adjective ending </a:t>
            </a:r>
            <a:r>
              <a:rPr lang="en-US" i="1" dirty="0" err="1"/>
              <a:t>oid</a:t>
            </a:r>
            <a:r>
              <a:rPr lang="en-US" i="1" dirty="0"/>
              <a:t> </a:t>
            </a:r>
            <a:r>
              <a:rPr lang="en-US" dirty="0"/>
              <a:t>forms the word </a:t>
            </a:r>
            <a:r>
              <a:rPr lang="en-US" i="1" dirty="0"/>
              <a:t>myeloid</a:t>
            </a:r>
            <a:r>
              <a:rPr lang="en-US" dirty="0"/>
              <a:t>, which means “like or pertaining to bone marrow.” The ending </a:t>
            </a:r>
            <a:r>
              <a:rPr lang="en-US" i="1" dirty="0" err="1"/>
              <a:t>oma</a:t>
            </a:r>
            <a:r>
              <a:rPr lang="en-US" i="1" dirty="0"/>
              <a:t> </a:t>
            </a:r>
            <a:r>
              <a:rPr lang="en-US" dirty="0"/>
              <a:t>forms </a:t>
            </a:r>
            <a:r>
              <a:rPr lang="en-US" i="1" dirty="0"/>
              <a:t>myeloma</a:t>
            </a:r>
            <a:r>
              <a:rPr lang="en-US" dirty="0"/>
              <a:t>, which is a tumor 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558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Sabon LT Std"/>
              </a:rPr>
              <a:t>Suffix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Sabon LT Std"/>
              </a:rPr>
              <a:t>A suffix is a word ending that modifies a root. A suffix may indicate that the word is a noun or an adjective and often determines how the definition of the word will begin </a:t>
            </a:r>
            <a:r>
              <a:rPr lang="en-US" dirty="0" smtClean="0">
                <a:solidFill>
                  <a:srgbClr val="000000"/>
                </a:solidFill>
                <a:latin typeface="Sabon LT Std"/>
              </a:rPr>
              <a:t>.</a:t>
            </a:r>
          </a:p>
          <a:p>
            <a:endParaRPr lang="en-US" dirty="0">
              <a:solidFill>
                <a:srgbClr val="000000"/>
              </a:solidFill>
              <a:latin typeface="Sabon LT Std"/>
            </a:endParaRPr>
          </a:p>
          <a:p>
            <a:r>
              <a:rPr lang="en-US" dirty="0"/>
              <a:t>For example, using the root </a:t>
            </a:r>
            <a:r>
              <a:rPr lang="en-US" dirty="0" err="1"/>
              <a:t>myel</a:t>
            </a:r>
            <a:r>
              <a:rPr lang="en-US" dirty="0"/>
              <a:t>/o, meaning “bone marrow,” the adjective ending </a:t>
            </a:r>
            <a:r>
              <a:rPr lang="en-US" dirty="0" err="1"/>
              <a:t>oid</a:t>
            </a:r>
            <a:r>
              <a:rPr lang="en-US" dirty="0"/>
              <a:t> forms the word myeloid, which means “like or pertaining to bone marrow.” </a:t>
            </a:r>
          </a:p>
        </p:txBody>
      </p:sp>
    </p:spTree>
    <p:extLst>
      <p:ext uri="{BB962C8B-B14F-4D97-AF65-F5344CB8AC3E}">
        <p14:creationId xmlns:p14="http://schemas.microsoft.com/office/powerpoint/2010/main" val="360584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Suffix : -logy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suffix logy applies to many fields other than medicine. It contains the root log/o taken from the Greek word logos, which means “word,” and generally means a field of study. Some examples are biology, archeology, terminology, and technology. Terms with this ending are also used to identify an institutional department or a specialty, as in cardiology, dermatology, radiology, and others. The two endings </a:t>
            </a:r>
            <a:r>
              <a:rPr lang="en-US" dirty="0" err="1"/>
              <a:t>iatrics</a:t>
            </a:r>
            <a:r>
              <a:rPr lang="en-US" dirty="0"/>
              <a:t> and </a:t>
            </a:r>
            <a:r>
              <a:rPr lang="en-US" dirty="0" err="1"/>
              <a:t>iatry</a:t>
            </a:r>
            <a:r>
              <a:rPr lang="en-US" dirty="0"/>
              <a:t> contain the root </a:t>
            </a:r>
            <a:r>
              <a:rPr lang="en-US" dirty="0" err="1"/>
              <a:t>iatr</a:t>
            </a:r>
            <a:r>
              <a:rPr lang="en-US" dirty="0"/>
              <a:t>/o, based on a Greek word for healing and meaning “physician” or “medical treatment.”</a:t>
            </a:r>
          </a:p>
        </p:txBody>
      </p:sp>
    </p:spTree>
    <p:extLst>
      <p:ext uri="{BB962C8B-B14F-4D97-AF65-F5344CB8AC3E}">
        <p14:creationId xmlns:p14="http://schemas.microsoft.com/office/powerpoint/2010/main" val="2017449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Meaningful suffixes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Suffixes sometimes take on a color of their own as they are added to different words. The suffix -thon is taken from the name of the Greek town Marathon, from which news of a bat-</a:t>
            </a:r>
            <a:r>
              <a:rPr lang="en-US" dirty="0" err="1"/>
              <a:t>tle</a:t>
            </a:r>
            <a:r>
              <a:rPr lang="en-US" dirty="0"/>
              <a:t> victory was carried by a long-distance runner. It has been attached to various words to mean a contest of great </a:t>
            </a:r>
            <a:r>
              <a:rPr lang="en-US" dirty="0" err="1"/>
              <a:t>endur-ance</a:t>
            </a:r>
            <a:r>
              <a:rPr lang="en-US" dirty="0"/>
              <a:t>. We have bike-a-thons, dance-a-thons, telethons, and even major charity fundraisers called </a:t>
            </a:r>
            <a:r>
              <a:rPr lang="en-US" dirty="0" smtClean="0"/>
              <a:t>thon-a-thons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6565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adjective ending -</a:t>
            </a:r>
            <a:r>
              <a:rPr lang="en-US" sz="2400" dirty="0" err="1"/>
              <a:t>ish</a:t>
            </a:r>
            <a:r>
              <a:rPr lang="en-US" sz="2400" dirty="0"/>
              <a:t> is used, as in boyish or childish, to suggest traces of certain characteristics. People tack it onto words to indicate that they are estimates, not right on target, as in forty-</a:t>
            </a:r>
            <a:r>
              <a:rPr lang="en-US" sz="2400" dirty="0" err="1"/>
              <a:t>ish</a:t>
            </a:r>
            <a:r>
              <a:rPr lang="en-US" sz="2400" dirty="0"/>
              <a:t> or blue-</a:t>
            </a:r>
            <a:r>
              <a:rPr lang="en-US" sz="2400" dirty="0" err="1"/>
              <a:t>ish</a:t>
            </a:r>
            <a:r>
              <a:rPr lang="en-US" sz="2400" dirty="0"/>
              <a:t>. A vague time for a lunch appoint-</a:t>
            </a:r>
            <a:r>
              <a:rPr lang="en-US" sz="2400" dirty="0" err="1"/>
              <a:t>ment</a:t>
            </a:r>
            <a:r>
              <a:rPr lang="en-US" sz="2400" dirty="0"/>
              <a:t> could be noon-</a:t>
            </a:r>
            <a:r>
              <a:rPr lang="en-US" sz="2400" dirty="0" err="1"/>
              <a:t>ish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74571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In science and medicine, the ending -tech is used to imply high technology, as in the company name </a:t>
            </a:r>
            <a:r>
              <a:rPr lang="en-US" sz="2000" dirty="0" err="1"/>
              <a:t>Genen</a:t>
            </a:r>
            <a:r>
              <a:rPr lang="en-US" sz="2000" dirty="0"/>
              <a:t>-tech, and -pure may be added to inspire confidence, as in the naming of the Multi-Pure water filter. The ending -mate suggests helping, as in helpmate, defined in the dictionary as a helpful companion, more specifically, a wife, or some-times, a husband. The medical device </a:t>
            </a:r>
            <a:r>
              <a:rPr lang="en-US" sz="2000" dirty="0" err="1"/>
              <a:t>HeartMate</a:t>
            </a:r>
            <a:r>
              <a:rPr lang="en-US" sz="2000" dirty="0"/>
              <a:t> is a pump used to assist a damaged heart. In current terminology, the ending -</a:t>
            </a:r>
            <a:r>
              <a:rPr lang="en-US" sz="2000" dirty="0" err="1"/>
              <a:t>ome</a:t>
            </a:r>
            <a:r>
              <a:rPr lang="en-US" sz="2000" dirty="0"/>
              <a:t> refers to the objects in a comprehensive topic of study such as microbiome (total microbiologic </a:t>
            </a:r>
            <a:r>
              <a:rPr lang="en-US" sz="2000" dirty="0" err="1"/>
              <a:t>popula-tion</a:t>
            </a:r>
            <a:r>
              <a:rPr lang="en-US" sz="2000" dirty="0"/>
              <a:t> associated with an individual), genome (study of all the genes in an individual), and proteome (the entire protein makeup of an individual).</a:t>
            </a:r>
          </a:p>
        </p:txBody>
      </p:sp>
    </p:spTree>
    <p:extLst>
      <p:ext uri="{BB962C8B-B14F-4D97-AF65-F5344CB8AC3E}">
        <p14:creationId xmlns:p14="http://schemas.microsoft.com/office/powerpoint/2010/main" val="1860522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0569" y="2396836"/>
            <a:ext cx="6650182" cy="3475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737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605" y="741628"/>
            <a:ext cx="9324109" cy="14004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15491" y="2603499"/>
            <a:ext cx="5555673" cy="396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9552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693</Words>
  <Application>Microsoft Office PowerPoint</Application>
  <PresentationFormat>Widescreen</PresentationFormat>
  <Paragraphs>21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Century Gothic</vt:lpstr>
      <vt:lpstr>Myriad Pro</vt:lpstr>
      <vt:lpstr>Sabon LT Std</vt:lpstr>
      <vt:lpstr>Wingdings 3</vt:lpstr>
      <vt:lpstr>Ion Boardroom</vt:lpstr>
      <vt:lpstr>Medical Terminology Unit 1  Cohen </vt:lpstr>
      <vt:lpstr>Suffixes</vt:lpstr>
      <vt:lpstr>Suffix</vt:lpstr>
      <vt:lpstr>Suffix : -logy</vt:lpstr>
      <vt:lpstr>Meaningful suffixes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ADJECTIVE SUFFIXES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Terminology Unit 1  Cohen </dc:title>
  <dc:creator>resh</dc:creator>
  <cp:lastModifiedBy>resh</cp:lastModifiedBy>
  <cp:revision>4</cp:revision>
  <dcterms:created xsi:type="dcterms:W3CDTF">2022-10-16T05:41:33Z</dcterms:created>
  <dcterms:modified xsi:type="dcterms:W3CDTF">2022-10-16T06:03:03Z</dcterms:modified>
</cp:coreProperties>
</file>